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9" r:id="rId4"/>
    <p:sldId id="272" r:id="rId5"/>
    <p:sldId id="270" r:id="rId6"/>
    <p:sldId id="271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 Coleman" initials="DEC" lastIdx="1" clrIdx="0"/>
  <p:cmAuthor id="1" name="Kevin Gotchet" initials="KG" lastIdx="7" clrIdx="1"/>
  <p:cmAuthor id="2" name="Beyond  Words" initials="" lastIdx="5" clrIdx="2"/>
  <p:cmAuthor id="3" name="Anne Talvacchio" initials="AMT" lastIdx="3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2" y="-1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9DD8-0F01-4336-BE0F-2865868E9D8C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008A-7F80-4F85-9E27-B4E002C88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3B1D2-6142-450A-B8B2-2C441D61ED21}" type="datetimeFigureOut">
              <a:rPr lang="en-US" smtClean="0"/>
              <a:pPr/>
              <a:t>6/19/14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4AB5-50F9-4A07-A88D-D214C61F1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2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ALLOCATING SCARCE RESOURCES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9" name="Chord 18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8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EDITION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2-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/>
              <a:t>The Dilemma Posed by Scarcity</a:t>
            </a:r>
            <a:endParaRPr lang="en-US" b="1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43434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rade Gothic LT Std Bold" pitchFamily="34" charset="0"/>
              </a:rPr>
              <a:t>SCARCITY</a:t>
            </a:r>
            <a:r>
              <a:rPr lang="en-US" dirty="0" smtClean="0"/>
              <a:t> is a fact of life. While people’s desire for goods and services is unlimited, the resources to produce them ARE limited.</a:t>
            </a:r>
            <a:endParaRPr lang="en-US" dirty="0"/>
          </a:p>
        </p:txBody>
      </p:sp>
      <p:pic>
        <p:nvPicPr>
          <p:cNvPr id="1027" name="Picture 3" descr="C:\Documents and Settings\Stephenv\Desktop\Stock Images\HSE_Lesson02_Slide1.jpg"/>
          <p:cNvPicPr>
            <a:picLocks noChangeAspect="1" noChangeArrowheads="1"/>
          </p:cNvPicPr>
          <p:nvPr/>
        </p:nvPicPr>
        <p:blipFill>
          <a:blip r:embed="rId2" cstate="print"/>
          <a:srcRect r="6569" b="2703"/>
          <a:stretch>
            <a:fillRect/>
          </a:stretch>
        </p:blipFill>
        <p:spPr bwMode="auto">
          <a:xfrm>
            <a:off x="5090759" y="1890068"/>
            <a:ext cx="3900841" cy="3291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7894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/>
              <a:t>Individuals and Societies Must Devise Ways to Deal with This Problem</a:t>
            </a:r>
            <a:endParaRPr lang="en-US" b="1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7100" y="1981200"/>
            <a:ext cx="5105400" cy="102076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How can we effectively allocate scarce items?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048000"/>
            <a:ext cx="5791200" cy="2286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Rationing   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Lottery                 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Achievement-        based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Need-based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Brute force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First come, first served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Appearance</a:t>
            </a:r>
          </a:p>
        </p:txBody>
      </p:sp>
      <p:pic>
        <p:nvPicPr>
          <p:cNvPr id="2051" name="Picture 3" descr="C:\Documents and Settings\Stephenv\Desktop\Stock Images\HSE_Lesson02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600200"/>
            <a:ext cx="2965450" cy="416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3412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 smtClean="0"/>
              <a:t>What Are Some Examples of These Forms of Allocation?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8153400" cy="4191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Rationing – wartime, OPEC oil crisis, sales </a:t>
            </a:r>
          </a:p>
          <a:p>
            <a:r>
              <a:rPr lang="en-US" sz="2600" dirty="0" smtClean="0"/>
              <a:t>Lottery – sporting-event tickets, prizes, unpleasant tasks</a:t>
            </a:r>
          </a:p>
          <a:p>
            <a:r>
              <a:rPr lang="en-US" sz="2600" dirty="0" smtClean="0"/>
              <a:t>Achievement-based – contests, college admissions</a:t>
            </a:r>
          </a:p>
          <a:p>
            <a:r>
              <a:rPr lang="en-US" sz="2600" dirty="0" smtClean="0"/>
              <a:t>Need-based – means-tested welfare, medical triage</a:t>
            </a:r>
          </a:p>
          <a:p>
            <a:r>
              <a:rPr lang="en-US" sz="2600" dirty="0" smtClean="0"/>
              <a:t>Brute force – war</a:t>
            </a:r>
          </a:p>
          <a:p>
            <a:r>
              <a:rPr lang="en-US" sz="2600" dirty="0" smtClean="0"/>
              <a:t>First come, first served – “Black Friday,” organ transplant</a:t>
            </a:r>
          </a:p>
          <a:p>
            <a:r>
              <a:rPr lang="en-US" sz="2600" dirty="0" smtClean="0"/>
              <a:t>Appearance – nightclub entry </a:t>
            </a:r>
          </a:p>
        </p:txBody>
      </p:sp>
    </p:spTree>
    <p:extLst>
      <p:ext uri="{BB962C8B-B14F-4D97-AF65-F5344CB8AC3E}">
        <p14:creationId xmlns:p14="http://schemas.microsoft.com/office/powerpoint/2010/main" val="10635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347868"/>
            <a:ext cx="8458200" cy="1480932"/>
          </a:xfrm>
        </p:spPr>
        <p:txBody>
          <a:bodyPr>
            <a:noAutofit/>
          </a:bodyPr>
          <a:lstStyle/>
          <a:p>
            <a:r>
              <a:rPr lang="en-US" cap="none" dirty="0" smtClean="0"/>
              <a:t>Markets Typically Allocate Resources Based on Price and the Ability to Pay</a:t>
            </a:r>
            <a:endParaRPr lang="en-US" cap="none" dirty="0"/>
          </a:p>
        </p:txBody>
      </p:sp>
      <p:pic>
        <p:nvPicPr>
          <p:cNvPr id="3077" name="Picture 5" descr="C:\Documents and Settings\Stephenv\Desktop\Stock Images\HSE_Lesson02_Slide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73424"/>
            <a:ext cx="4876800" cy="3657600"/>
          </a:xfrm>
          <a:prstGeom prst="rect">
            <a:avLst/>
          </a:prstGeom>
          <a:noFill/>
        </p:spPr>
      </p:pic>
      <p:pic>
        <p:nvPicPr>
          <p:cNvPr id="3078" name="Picture 6" descr="C:\Documents and Settings\Stephenv\Desktop\Stock Images\HSE_Lesson02_Slide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973424"/>
            <a:ext cx="2551112" cy="356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6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/>
              <a:t>Should There Be </a:t>
            </a:r>
            <a:r>
              <a:rPr lang="en-US" cap="none" dirty="0" smtClean="0"/>
              <a:t>a</a:t>
            </a:r>
            <a:r>
              <a:rPr lang="en-US" b="1" cap="none" dirty="0" smtClean="0"/>
              <a:t> Market for Kidneys?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03696"/>
            <a:ext cx="81534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4,720 people died in 2012 while </a:t>
            </a:r>
            <a:r>
              <a:rPr lang="en-US" sz="2500" dirty="0"/>
              <a:t>waiting for kidney transplants in the United </a:t>
            </a:r>
            <a:r>
              <a:rPr lang="en-US" sz="2500" dirty="0" smtClean="0"/>
              <a:t>States.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In each of the past </a:t>
            </a:r>
            <a:r>
              <a:rPr lang="en-US" sz="2500" dirty="0"/>
              <a:t>five years, more than 2,600 kidneys were recovered from deceased donors and</a:t>
            </a:r>
            <a:r>
              <a:rPr lang="en-US" sz="2500" dirty="0" smtClean="0"/>
              <a:t> discarded </a:t>
            </a:r>
            <a:r>
              <a:rPr lang="en-US" sz="2500" dirty="0"/>
              <a:t>without being </a:t>
            </a:r>
            <a:r>
              <a:rPr lang="en-US" sz="2500" dirty="0" smtClean="0"/>
              <a:t>transplanted.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For 25 </a:t>
            </a:r>
            <a:r>
              <a:rPr lang="en-US" sz="2500" dirty="0" smtClean="0"/>
              <a:t>years, </a:t>
            </a:r>
            <a:r>
              <a:rPr lang="en-US" sz="2500" dirty="0"/>
              <a:t>the </a:t>
            </a:r>
            <a:r>
              <a:rPr lang="en-US" sz="2500" dirty="0" smtClean="0"/>
              <a:t>waiting </a:t>
            </a:r>
            <a:r>
              <a:rPr lang="en-US" sz="2500" dirty="0"/>
              <a:t>list for </a:t>
            </a:r>
            <a:r>
              <a:rPr lang="en-US" sz="2500" dirty="0" smtClean="0"/>
              <a:t>deceased-donor kidneys, currently 93,413, </a:t>
            </a:r>
            <a:r>
              <a:rPr lang="en-US" sz="2500" dirty="0"/>
              <a:t>has remained stubbornly rooted in a federal policy that amounts largely to first </a:t>
            </a:r>
            <a:r>
              <a:rPr lang="en-US" sz="2500" dirty="0" smtClean="0"/>
              <a:t>come, first served</a:t>
            </a:r>
            <a:r>
              <a:rPr lang="en-US" sz="2500" dirty="0"/>
              <a:t>. </a:t>
            </a:r>
          </a:p>
          <a:p>
            <a:pPr marL="736600" indent="-736600">
              <a:spcBef>
                <a:spcPts val="800"/>
              </a:spcBef>
              <a:buNone/>
            </a:pPr>
            <a:r>
              <a:rPr lang="en-US" sz="1400" dirty="0" smtClean="0"/>
              <a:t>Source:  </a:t>
            </a:r>
            <a:r>
              <a:rPr lang="en-US" sz="1400" dirty="0"/>
              <a:t>http://www.nytimes.com/2012/09/20/health/transplant-experts-blame-allocation-system-for-discarding-kidneys.html?pagewanted=all&amp;_</a:t>
            </a:r>
            <a:r>
              <a:rPr lang="en-US" sz="1400" dirty="0" smtClean="0"/>
              <a:t>r=0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708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/>
              <a:t>Should There Be a Market for Kidneys?</a:t>
            </a:r>
            <a:endParaRPr lang="en-US" b="1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810000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Watch the following video clip of a “Law and Order” episode: http://www.criticalcommons.org/Members/economicstube/clips/svukidneybrighter.wmv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1"/>
            <a:ext cx="4459941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After watching the video clip, answer 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Would </a:t>
            </a:r>
            <a:r>
              <a:rPr lang="en-US" dirty="0"/>
              <a:t>the transplant process be </a:t>
            </a:r>
            <a:r>
              <a:rPr lang="en-US" dirty="0" smtClean="0"/>
              <a:t>more efficient </a:t>
            </a:r>
            <a:r>
              <a:rPr lang="en-US" dirty="0"/>
              <a:t>if people could buy and </a:t>
            </a:r>
            <a:r>
              <a:rPr lang="en-US" dirty="0" smtClean="0"/>
              <a:t>sell organs? Explain.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it ethical to trade in </a:t>
            </a:r>
            <a:r>
              <a:rPr lang="en-US" dirty="0" smtClean="0"/>
              <a:t>organs, </a:t>
            </a:r>
            <a:r>
              <a:rPr lang="en-US" dirty="0"/>
              <a:t>and what would be the negative consequences of this market?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9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9" y="457200"/>
            <a:ext cx="8153400" cy="6731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 smtClean="0"/>
              <a:t>What Is Price Gouging?</a:t>
            </a:r>
            <a:endParaRPr lang="en-US" sz="3600" b="1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733800" cy="4191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Price gouging </a:t>
            </a:r>
            <a:r>
              <a:rPr lang="en-US" sz="2800" dirty="0">
                <a:latin typeface="+mn-lt"/>
              </a:rPr>
              <a:t>occurs when merchants artificially raise the price of consumer goods that are in an emergency or natural disaster. The definition of </a:t>
            </a:r>
            <a:r>
              <a:rPr lang="en-US" sz="2800" dirty="0" smtClean="0">
                <a:latin typeface="+mn-lt"/>
              </a:rPr>
              <a:t>price gouging </a:t>
            </a:r>
            <a:r>
              <a:rPr lang="en-US" sz="2800" dirty="0">
                <a:latin typeface="+mn-lt"/>
              </a:rPr>
              <a:t>is not settled in some jurisdictions. </a:t>
            </a:r>
          </a:p>
        </p:txBody>
      </p:sp>
      <p:pic>
        <p:nvPicPr>
          <p:cNvPr id="4099" name="Picture 3" descr="C:\Documents and Settings\Stephenv\Desktop\Stock Images\HSE_Lesson02_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899025" cy="346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84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9709"/>
            <a:ext cx="8229600" cy="569844"/>
          </a:xfrm>
        </p:spPr>
        <p:txBody>
          <a:bodyPr>
            <a:noAutofit/>
          </a:bodyPr>
          <a:lstStyle/>
          <a:p>
            <a:pPr algn="ctr"/>
            <a:r>
              <a:rPr lang="en-US" cap="none" dirty="0" smtClean="0"/>
              <a:t>Legal Definitions Vary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5300" y="1449947"/>
            <a:ext cx="3657600" cy="522287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rade Gothic LT Std Bold" pitchFamily="34" charset="0"/>
              </a:rPr>
              <a:t>Virginia &amp; Tennessee</a:t>
            </a:r>
            <a:endParaRPr lang="en-US" sz="2600" dirty="0">
              <a:latin typeface="Trade Gothic LT Std Bold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" y="2133600"/>
            <a:ext cx="4038600" cy="3540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Price gouging </a:t>
            </a:r>
            <a:r>
              <a:rPr lang="en-US" sz="2800" dirty="0"/>
              <a:t>is an “unconscionable” or “unreasonable” </a:t>
            </a:r>
            <a:r>
              <a:rPr lang="en-US" sz="2800" dirty="0" smtClean="0"/>
              <a:t>price hike</a:t>
            </a:r>
            <a:r>
              <a:rPr lang="en-US" sz="2800" dirty="0"/>
              <a:t>. The exact definition of those terms is then left to the discretion of the </a:t>
            </a:r>
            <a:r>
              <a:rPr lang="en-US" sz="2800" dirty="0" smtClean="0"/>
              <a:t>Attorney General </a:t>
            </a:r>
            <a:r>
              <a:rPr lang="en-US" sz="2800" dirty="0"/>
              <a:t>in the first instance, and then to a judge or jury if a case is tried.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449947"/>
            <a:ext cx="3657600" cy="498475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rade Gothic LT Std Bold" pitchFamily="34" charset="0"/>
              </a:rPr>
              <a:t>Arkansas &amp; Alabama</a:t>
            </a:r>
            <a:endParaRPr lang="en-US" sz="2600" dirty="0">
              <a:latin typeface="Trade Gothic LT Std Bold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0" y="1992312"/>
            <a:ext cx="4114800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Arkansas follows a more strict approach, prohibiting price increases above 10% for storm recovery </a:t>
            </a:r>
            <a:r>
              <a:rPr lang="en-US" sz="2800" dirty="0" smtClean="0"/>
              <a:t>products. Meanwhile</a:t>
            </a:r>
            <a:r>
              <a:rPr lang="en-US" sz="2800" dirty="0"/>
              <a:t>, Alabama allows for higher </a:t>
            </a:r>
            <a:r>
              <a:rPr lang="en-US" sz="2800" dirty="0" smtClean="0"/>
              <a:t>price hikes; it </a:t>
            </a:r>
            <a:r>
              <a:rPr lang="en-US" sz="2800" dirty="0"/>
              <a:t>only prohibits raising prices above 25% of the average price for the previous 30 days.</a:t>
            </a:r>
          </a:p>
        </p:txBody>
      </p:sp>
    </p:spTree>
    <p:extLst>
      <p:ext uri="{BB962C8B-B14F-4D97-AF65-F5344CB8AC3E}">
        <p14:creationId xmlns:p14="http://schemas.microsoft.com/office/powerpoint/2010/main" val="81756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95785"/>
            <a:ext cx="8229600" cy="799615"/>
          </a:xfrm>
        </p:spPr>
        <p:txBody>
          <a:bodyPr>
            <a:noAutofit/>
          </a:bodyPr>
          <a:lstStyle/>
          <a:p>
            <a:pPr algn="ctr"/>
            <a:r>
              <a:rPr lang="en-US" cap="none" dirty="0" smtClean="0"/>
              <a:t>Blue States Have Laws in Place</a:t>
            </a:r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352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FPO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20152" y="1459468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 with Anti-Price Gouging Laws</a:t>
            </a:r>
            <a:endParaRPr lang="en-US" dirty="0"/>
          </a:p>
        </p:txBody>
      </p:sp>
      <p:pic>
        <p:nvPicPr>
          <p:cNvPr id="1026" name="Picture 2" descr="\\10.18.1.48\cvoprod\CEE\Graphics\ECONOMICS-131302\002\For Slide\Lesson-02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2001838"/>
            <a:ext cx="5748338" cy="3560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93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1283</TotalTime>
  <Words>502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Calibri</vt:lpstr>
      <vt:lpstr>1_HSE_Lesson01_ms-comp</vt:lpstr>
      <vt:lpstr>The Dilemma Posed by Scarcity</vt:lpstr>
      <vt:lpstr>Individuals and Societies Must Devise Ways to Deal with This Problem</vt:lpstr>
      <vt:lpstr>What Are Some Examples of These Forms of Allocation?</vt:lpstr>
      <vt:lpstr>Markets Typically Allocate Resources Based on Price and the Ability to Pay</vt:lpstr>
      <vt:lpstr>Should There Be a Market for Kidneys?</vt:lpstr>
      <vt:lpstr>Should There Be a Market for Kidneys?</vt:lpstr>
      <vt:lpstr>What Is Price Gouging?</vt:lpstr>
      <vt:lpstr>Legal Definitions Vary</vt:lpstr>
      <vt:lpstr>Blue States Have Laws in Place</vt:lpstr>
    </vt:vector>
  </TitlesOfParts>
  <Company>School District Of Palm Beach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MORAL LIMITS OF MARKETS?</dc:title>
  <dc:creator>burkeyb</dc:creator>
  <cp:lastModifiedBy>Kevin Gotchet</cp:lastModifiedBy>
  <cp:revision>108</cp:revision>
  <dcterms:created xsi:type="dcterms:W3CDTF">2014-02-12T23:25:03Z</dcterms:created>
  <dcterms:modified xsi:type="dcterms:W3CDTF">2014-06-19T13:48:34Z</dcterms:modified>
</cp:coreProperties>
</file>