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8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 Coleman" initials="DEC" lastIdx="1" clrIdx="0"/>
  <p:cmAuthor id="1" name="Anne Talvacchio" initials="AMT" lastIdx="11" clrIdx="1"/>
  <p:cmAuthor id="2" name="Kevin Gotchet" initials="KG" lastIdx="3" clrIdx="2"/>
  <p:cmAuthor id="3" name="William Bosshardt" initials="WB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470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1143000"/>
          </a:xfrm>
        </p:spPr>
        <p:txBody>
          <a:bodyPr>
            <a:noAutofit/>
          </a:bodyPr>
          <a:lstStyle>
            <a:lvl1pPr>
              <a:tabLst/>
              <a:defRPr sz="3600" b="1" cap="none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4704" y="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5C61"/>
                </a:solidFill>
                <a:latin typeface="Trade Gothic LT Std Cn" pitchFamily="34" charset="0"/>
              </a:rPr>
              <a:t>LESSON 19</a:t>
            </a:r>
            <a:r>
              <a:rPr lang="en-US" sz="1600" b="1" baseline="0" dirty="0" smtClean="0">
                <a:solidFill>
                  <a:srgbClr val="455C61"/>
                </a:solidFill>
                <a:latin typeface="Trade Gothic LT Std Cn" pitchFamily="34" charset="0"/>
              </a:rPr>
              <a:t>   </a:t>
            </a:r>
            <a:r>
              <a:rPr lang="en-US" sz="1600" b="1" kern="1200" baseline="0" dirty="0" smtClean="0">
                <a:solidFill>
                  <a:srgbClr val="E4701E"/>
                </a:solidFill>
                <a:latin typeface="Trade Gothic LT Std Cn" pitchFamily="34" charset="0"/>
                <a:ea typeface="+mn-ea"/>
                <a:cs typeface="+mn-cs"/>
              </a:rPr>
              <a:t>ECONOMIC GROWTH</a:t>
            </a:r>
            <a:endParaRPr lang="en-GB" sz="1600" b="1" dirty="0">
              <a:solidFill>
                <a:srgbClr val="E4701E"/>
              </a:solidFill>
              <a:latin typeface="Trade Gothic LT Std Cn" pitchFamily="34" charset="0"/>
            </a:endParaRPr>
          </a:p>
        </p:txBody>
      </p:sp>
      <p:sp>
        <p:nvSpPr>
          <p:cNvPr id="14" name="Chord 13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19-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81100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ECONOMICS 3</a:t>
            </a:r>
            <a:r>
              <a:rPr lang="en-US" sz="800" b="1" cap="small" baseline="0" dirty="0" smtClean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1000" b="1" cap="small" dirty="0" smtClean="0">
                <a:solidFill>
                  <a:schemeClr val="bg1"/>
                </a:solidFill>
                <a:latin typeface="Trade Gothic LT Std" pitchFamily="34" charset="0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EDITION</a:t>
            </a:r>
            <a:r>
              <a:rPr lang="en-US" sz="1000" b="1" baseline="0" dirty="0" smtClean="0">
                <a:solidFill>
                  <a:schemeClr val="bg1"/>
                </a:solidFill>
                <a:latin typeface="Trade Gothic LT Std" pitchFamily="34" charset="0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cap="all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068"/>
            <a:ext cx="8229600" cy="718932"/>
          </a:xfrm>
        </p:spPr>
        <p:txBody>
          <a:bodyPr/>
          <a:lstStyle/>
          <a:p>
            <a:r>
              <a:rPr lang="en-US" i="1" cap="none" dirty="0" smtClean="0"/>
              <a:t>New York Times </a:t>
            </a:r>
            <a:r>
              <a:rPr lang="en-US" cap="none" dirty="0" smtClean="0"/>
              <a:t>Headlines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Last Quarter’s Growth Is Revised                          Down Sharply—9.28.2012</a:t>
            </a:r>
          </a:p>
          <a:p>
            <a:r>
              <a:rPr lang="en-US" dirty="0" smtClean="0"/>
              <a:t>U.S. Growth Revised Up, but Year-End Slowdown Is Feared—11.30.2012</a:t>
            </a:r>
          </a:p>
          <a:p>
            <a:r>
              <a:rPr lang="en-US" dirty="0" smtClean="0"/>
              <a:t>U.S. Economy Expanded Slightly in                  4th Quarter—3.1.2013</a:t>
            </a:r>
          </a:p>
          <a:p>
            <a:r>
              <a:rPr lang="en-US" dirty="0" smtClean="0"/>
              <a:t>Economy Grows Despite Tax Rise and  Spending Cuts—3.29.2013</a:t>
            </a:r>
          </a:p>
          <a:p>
            <a:r>
              <a:rPr lang="en-US" dirty="0" smtClean="0"/>
              <a:t>Federal Cuts Are Concern in Modest                U.S. Growth—4.27.2013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676400"/>
            <a:ext cx="7239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49590" y="493954"/>
            <a:ext cx="6844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Real GDP in the United States </a:t>
            </a:r>
          </a:p>
          <a:p>
            <a:pPr algn="ctr"/>
            <a:r>
              <a:rPr lang="en-US" sz="3600" b="1" dirty="0" smtClean="0"/>
              <a:t>Since 1940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040"/>
            <a:ext cx="8229600" cy="795132"/>
          </a:xfrm>
        </p:spPr>
        <p:txBody>
          <a:bodyPr/>
          <a:lstStyle/>
          <a:p>
            <a:r>
              <a:rPr lang="en-US" cap="none" dirty="0" smtClean="0"/>
              <a:t>Which Country Is Better Off?</a:t>
            </a:r>
            <a:endParaRPr lang="en-US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95500"/>
          <a:ext cx="82296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667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Country A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Country B 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Country</a:t>
                      </a:r>
                      <a:r>
                        <a:rPr lang="en-US" sz="2800" baseline="0" dirty="0" smtClean="0"/>
                        <a:t> C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GDP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$1,500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$2,500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$3,000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algn="l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algn="l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cap="none" dirty="0" smtClean="0"/>
              <a:t>Which Country Has the Highest</a:t>
            </a:r>
            <a:br>
              <a:rPr lang="en-US" cap="none" dirty="0" smtClean="0"/>
            </a:br>
            <a:r>
              <a:rPr lang="en-US" cap="none" dirty="0" smtClean="0"/>
              <a:t>Standard of Living?</a:t>
            </a:r>
            <a:endParaRPr lang="en-US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93976"/>
          <a:ext cx="8229600" cy="267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Country A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Country B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Country C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</a:tr>
              <a:tr h="66751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GDP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$1,500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$2,500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$3,000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66751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Population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66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896"/>
            <a:ext cx="8229600" cy="795132"/>
          </a:xfrm>
        </p:spPr>
        <p:txBody>
          <a:bodyPr/>
          <a:lstStyle/>
          <a:p>
            <a:r>
              <a:rPr lang="en-US" cap="none" dirty="0" smtClean="0"/>
              <a:t>GDP per Capita</a:t>
            </a:r>
            <a:endParaRPr lang="en-US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23542394"/>
              </p:ext>
            </p:extLst>
          </p:nvPr>
        </p:nvGraphicFramePr>
        <p:xfrm>
          <a:off x="457200" y="2093976"/>
          <a:ext cx="8229600" cy="267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6751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Country A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Country B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Country C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</a:tr>
              <a:tr h="66751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GDP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$1,500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$2,500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$3,000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66751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Population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66751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GDP/capita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$300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$250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$200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GDP </a:t>
            </a:r>
            <a:r>
              <a:rPr lang="en-US" sz="4000" cap="none" dirty="0" smtClean="0"/>
              <a:t>per</a:t>
            </a:r>
            <a:r>
              <a:rPr lang="en-US" sz="4000" dirty="0" smtClean="0"/>
              <a:t> C</a:t>
            </a:r>
            <a:r>
              <a:rPr lang="en-US" sz="4000" cap="none" dirty="0" smtClean="0"/>
              <a:t>apita</a:t>
            </a:r>
            <a:r>
              <a:rPr lang="en-US" sz="4000" dirty="0" smtClean="0"/>
              <a:t>, 2012</a:t>
            </a:r>
            <a:br>
              <a:rPr lang="en-US" sz="4000" dirty="0" smtClean="0"/>
            </a:br>
            <a:r>
              <a:rPr lang="en-US" sz="2400" dirty="0" smtClean="0"/>
              <a:t>(</a:t>
            </a:r>
            <a:r>
              <a:rPr lang="en-US" sz="2400" cap="none" dirty="0" smtClean="0"/>
              <a:t>current U.S. Dollars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58559732"/>
              </p:ext>
            </p:extLst>
          </p:nvPr>
        </p:nvGraphicFramePr>
        <p:xfrm>
          <a:off x="1905000" y="1295400"/>
          <a:ext cx="54102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547"/>
                <a:gridCol w="2326653"/>
              </a:tblGrid>
              <a:tr h="47725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Country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GDP/Capita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</a:tr>
              <a:tr h="4211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United</a:t>
                      </a:r>
                      <a:r>
                        <a:rPr lang="en-US" sz="2400" baseline="0" dirty="0" smtClean="0"/>
                        <a:t> States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</a:t>
                      </a:r>
                      <a:r>
                        <a:rPr lang="en-US" sz="2400" dirty="0" smtClean="0"/>
                        <a:t>51,749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4211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Mexico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$</a:t>
                      </a:r>
                      <a:r>
                        <a:rPr lang="en-US" sz="2400" dirty="0" smtClean="0"/>
                        <a:t>9,749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4211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China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$</a:t>
                      </a:r>
                      <a:r>
                        <a:rPr lang="en-US" sz="2400" dirty="0" smtClean="0"/>
                        <a:t>6,091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4211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India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$</a:t>
                      </a:r>
                      <a:r>
                        <a:rPr lang="en-US" sz="2400" dirty="0" smtClean="0"/>
                        <a:t>1,489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4211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Russian Federation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$14,037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4211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Zimbabwe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</a:t>
                      </a:r>
                      <a:r>
                        <a:rPr lang="en-US" sz="2400" dirty="0" smtClean="0"/>
                        <a:t> $</a:t>
                      </a:r>
                      <a:r>
                        <a:rPr lang="en-US" sz="2400" dirty="0" smtClean="0"/>
                        <a:t>714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4211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Spain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$28,624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4211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Germany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$41,863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4211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Greece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$22,083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466"/>
            <a:ext cx="8229600" cy="1143000"/>
          </a:xfrm>
        </p:spPr>
        <p:txBody>
          <a:bodyPr>
            <a:noAutofit/>
          </a:bodyPr>
          <a:lstStyle/>
          <a:p>
            <a:r>
              <a:rPr lang="en-US" cap="none" dirty="0" smtClean="0"/>
              <a:t>Factors Contributing to Long-Term Economic Growth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2819400"/>
          </a:xfrm>
        </p:spPr>
        <p:txBody>
          <a:bodyPr/>
          <a:lstStyle/>
          <a:p>
            <a:r>
              <a:rPr lang="en-US" dirty="0" smtClean="0"/>
              <a:t>Technological innovation</a:t>
            </a:r>
          </a:p>
          <a:p>
            <a:r>
              <a:rPr lang="en-US" dirty="0" smtClean="0"/>
              <a:t>High investment in human capital and capital goods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1143000"/>
          </a:xfrm>
        </p:spPr>
        <p:txBody>
          <a:bodyPr>
            <a:noAutofit/>
          </a:bodyPr>
          <a:lstStyle/>
          <a:p>
            <a:r>
              <a:rPr lang="en-US" cap="none" dirty="0" smtClean="0"/>
              <a:t>Factors Contributing to Long-Term Economic Growth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Technological innovation</a:t>
            </a:r>
          </a:p>
          <a:p>
            <a:r>
              <a:rPr lang="en-US" dirty="0" smtClean="0"/>
              <a:t>High investment in human capital and capital goods</a:t>
            </a:r>
          </a:p>
          <a:p>
            <a:r>
              <a:rPr lang="en-US" dirty="0" smtClean="0"/>
              <a:t>High level of economic freedom </a:t>
            </a:r>
          </a:p>
          <a:p>
            <a:r>
              <a:rPr lang="en-US" dirty="0" smtClean="0"/>
              <a:t>Strong incentives to save and invest </a:t>
            </a:r>
          </a:p>
          <a:p>
            <a:r>
              <a:rPr lang="en-US" dirty="0" smtClean="0"/>
              <a:t>Political stability</a:t>
            </a:r>
          </a:p>
          <a:p>
            <a:r>
              <a:rPr lang="en-US" dirty="0" smtClean="0"/>
              <a:t>Free trade</a:t>
            </a:r>
          </a:p>
          <a:p>
            <a:r>
              <a:rPr lang="en-US" dirty="0" smtClean="0"/>
              <a:t>Slower rates of population growth</a:t>
            </a:r>
          </a:p>
          <a:p>
            <a:r>
              <a:rPr lang="en-US" dirty="0" smtClean="0"/>
              <a:t>Low inflation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217</Words>
  <Application>Microsoft Office PowerPoint</Application>
  <PresentationFormat>On-screen Show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HSE_Lesson01_ms-comp</vt:lpstr>
      <vt:lpstr>New York Times Headlines </vt:lpstr>
      <vt:lpstr>Slide 2</vt:lpstr>
      <vt:lpstr>Which Country Is Better Off?</vt:lpstr>
      <vt:lpstr>Which Country Has the Highest Standard of Living?</vt:lpstr>
      <vt:lpstr>GDP per Capita</vt:lpstr>
      <vt:lpstr>GDP per Capita, 2012 (current U.S. Dollars)</vt:lpstr>
      <vt:lpstr>Factors Contributing to Long-Term Economic Growth</vt:lpstr>
      <vt:lpstr>Factors Contributing to Long-Term Economic Growth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meszaros</dc:creator>
  <cp:lastModifiedBy>Stephenv</cp:lastModifiedBy>
  <cp:revision>72</cp:revision>
  <dcterms:created xsi:type="dcterms:W3CDTF">2014-03-13T17:34:34Z</dcterms:created>
  <dcterms:modified xsi:type="dcterms:W3CDTF">2014-06-02T16:16:36Z</dcterms:modified>
</cp:coreProperties>
</file>